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1" r:id="rId4"/>
    <p:sldId id="277" r:id="rId5"/>
    <p:sldId id="280" r:id="rId6"/>
    <p:sldId id="263" r:id="rId7"/>
    <p:sldId id="282" r:id="rId8"/>
    <p:sldId id="259" r:id="rId9"/>
    <p:sldId id="258" r:id="rId10"/>
    <p:sldId id="283" r:id="rId11"/>
    <p:sldId id="290" r:id="rId12"/>
    <p:sldId id="300" r:id="rId13"/>
    <p:sldId id="260" r:id="rId14"/>
    <p:sldId id="278" r:id="rId15"/>
    <p:sldId id="291" r:id="rId16"/>
    <p:sldId id="303" r:id="rId17"/>
    <p:sldId id="257" r:id="rId18"/>
    <p:sldId id="284" r:id="rId19"/>
    <p:sldId id="285" r:id="rId20"/>
    <p:sldId id="261" r:id="rId21"/>
    <p:sldId id="286" r:id="rId22"/>
    <p:sldId id="287" r:id="rId23"/>
    <p:sldId id="301" r:id="rId24"/>
    <p:sldId id="309" r:id="rId25"/>
    <p:sldId id="305" r:id="rId26"/>
    <p:sldId id="307" r:id="rId27"/>
    <p:sldId id="302" r:id="rId28"/>
    <p:sldId id="306" r:id="rId29"/>
    <p:sldId id="304" r:id="rId30"/>
    <p:sldId id="262" r:id="rId31"/>
    <p:sldId id="292" r:id="rId32"/>
    <p:sldId id="308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F903-05EF-454B-A2CA-FDE371942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B23B8-668F-42E9-94A8-1CA145BCB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BCDD5-1C3A-4306-B329-1E8B724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8E037-E406-4255-92E7-5A17171B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5C30-4315-4724-96FF-4D194B3A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0B0A-A1ED-4A8B-BFC1-B371810C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9A5EF-DCB1-4935-9BD1-856E48EE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BB2F-2A6A-445E-B749-7712E4AF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BD1A0-85FE-4B9F-A3EB-2659CF41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8B46-9436-4F60-A549-C158BE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E3E59-C0E9-46B7-985F-F4F983C9C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2F796-7F5B-4784-8C43-5752277EA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C2BDF-42B2-43E3-9BE5-3691E103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C3BB-7A25-4987-AE1C-F0B41291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08189-3F5B-4AEE-B1EA-7966AAE0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4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3F9B-E0EB-4E47-80B8-A7212386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912C-D257-4A1B-AAC8-7496365E6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596C-FA80-4EEA-AAFC-92E39D60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C0D6-7290-4915-91F3-67072001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50F8-5B37-470C-8B72-459E25DD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167B-1CEC-4322-8F2E-7F38421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EADF-2741-458E-A83E-D700F6C8B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996F-CB2D-461E-AD24-FBBF85E40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D615-E089-4270-B01F-CDFC915A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1173-5020-456E-8A9C-DED941C0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588A-C80A-4D6B-9894-F0577C25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6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7F77-2156-432C-BDD4-A3733B01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D2C13-F33D-4B57-971A-9A5636C76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7F2E-AABA-4C0C-9325-A930F24D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B55DD-43B5-43AC-8820-79A32ED6E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C209E-5618-489E-B3FC-DEA3AB4D9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BFC21-A448-4270-AEF9-E1DE877A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51710-59DA-4588-8606-864F4103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F9B3E-0FAD-43F9-834D-EDB1EB6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6F9E-6F05-45C2-8CC6-869B071D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DF666-A782-4C0B-BC7F-D30959FE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F8406-8BF3-437E-BE53-5D3F6E2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F8C65-1DAE-458A-927D-BDCACF88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8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4EE6-A2BD-44B7-AD81-6C1C6BCC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C0AE-6AB8-4CF4-BC5F-F0CCF47B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AB6A-D1E0-4FCD-BF70-8BE73D55B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3F9F-170B-4E1A-BE35-CF5B6572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597F0-1D20-410D-A7C2-50AD4024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E5E57-96F7-4926-87D1-0D4842BE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4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4A1E-4BE9-4BBC-B244-5408BFC3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F4B79-E033-49DD-BB1D-ADA87303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BD440-E15D-42FF-AF72-3145AB51E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1B77F-304D-4256-9372-6BFA7EC6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42D48-F893-4A19-AE05-EF4960CC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D4A5-848D-42A7-897A-086E305D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0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27F6B-DD82-4863-9D0F-DA188B9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5607-798C-4E73-8130-930FC23B2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F66C-C719-48AF-807D-3695C874C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CA6A-357C-4813-B2AD-02017FA2AAB9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C1B5-3AF4-4175-9656-19C0E8EA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B3297-9575-4F15-B5CD-4182F58A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4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A510-D0C4-41AE-BC58-C41E2C0B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7" y="10850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Issues and Possibilities</a:t>
            </a:r>
            <a:br>
              <a:rPr lang="en-US" dirty="0"/>
            </a:br>
            <a:r>
              <a:rPr lang="en-US" dirty="0"/>
              <a:t>For Academic Libraries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F6308-C676-4260-8973-4E456202D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780" y="5559287"/>
            <a:ext cx="9605554" cy="1655762"/>
          </a:xfrm>
        </p:spPr>
        <p:txBody>
          <a:bodyPr>
            <a:normAutofit/>
          </a:bodyPr>
          <a:lstStyle/>
          <a:p>
            <a:r>
              <a:rPr lang="en-US" sz="1600" dirty="0"/>
              <a:t>Ray Uzwyshyn, Ph.D. MLIS MBA</a:t>
            </a:r>
          </a:p>
          <a:p>
            <a:r>
              <a:rPr lang="en-US" sz="1600" dirty="0"/>
              <a:t>Director, Collections and Digital Services</a:t>
            </a:r>
            <a:br>
              <a:rPr lang="en-US" sz="1600" dirty="0"/>
            </a:br>
            <a:r>
              <a:rPr lang="en-US" sz="1600" dirty="0"/>
              <a:t>Texas State University Libraries</a:t>
            </a:r>
            <a:br>
              <a:rPr lang="en-US" sz="1600" dirty="0"/>
            </a:br>
            <a:r>
              <a:rPr lang="en-US" sz="1600" dirty="0"/>
              <a:t>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43422-8788-4A94-96E7-37EA53EE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88" y="3084431"/>
            <a:ext cx="3932261" cy="215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BD2262-454E-4F23-AC86-931E31504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97" y="3084431"/>
            <a:ext cx="3008685" cy="21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92F029-2546-49B6-8E40-8A8D4985330C}"/>
              </a:ext>
            </a:extLst>
          </p:cNvPr>
          <p:cNvSpPr txBox="1">
            <a:spLocks/>
          </p:cNvSpPr>
          <p:nvPr/>
        </p:nvSpPr>
        <p:spPr>
          <a:xfrm>
            <a:off x="2205445" y="90547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  <p:pic>
        <p:nvPicPr>
          <p:cNvPr id="5" name="Picture 2" descr="http://www.newyorker.com/online/blogs/photobooth/Books-06.jpg">
            <a:extLst>
              <a:ext uri="{FF2B5EF4-FFF2-40B4-BE49-F238E27FC236}">
                <a16:creationId xmlns:a16="http://schemas.microsoft.com/office/drawing/2014/main" id="{8DE2B79D-8477-4720-9EB3-C38BF746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45" y="1816565"/>
            <a:ext cx="3511896" cy="26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dn2.business2community.com/wp-content/uploads/2011/08/digital-media.png">
            <a:extLst>
              <a:ext uri="{FF2B5EF4-FFF2-40B4-BE49-F238E27FC236}">
                <a16:creationId xmlns:a16="http://schemas.microsoft.com/office/drawing/2014/main" id="{68CA29E7-782D-4D8E-A087-0A4C28499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04" y="3507438"/>
            <a:ext cx="2461100" cy="18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bgsu.edu/images/lib/img84484.gif">
            <a:extLst>
              <a:ext uri="{FF2B5EF4-FFF2-40B4-BE49-F238E27FC236}">
                <a16:creationId xmlns:a16="http://schemas.microsoft.com/office/drawing/2014/main" id="{CD57376D-1233-49D5-98B4-4F37130F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45" y="1921943"/>
            <a:ext cx="3286991" cy="11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E8439F-E476-46B7-BF5B-CF4E346BCFDE}"/>
              </a:ext>
            </a:extLst>
          </p:cNvPr>
          <p:cNvSpPr txBox="1"/>
          <p:nvPr/>
        </p:nvSpPr>
        <p:spPr>
          <a:xfrm>
            <a:off x="1824445" y="4639270"/>
            <a:ext cx="3658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Collection Development Priorities</a:t>
            </a:r>
            <a:br>
              <a:rPr lang="en-US" dirty="0"/>
            </a:br>
            <a:r>
              <a:rPr lang="en-US" dirty="0"/>
              <a:t>Shifting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F6021-3F00-4E51-B238-D50CB8799A0E}"/>
              </a:ext>
            </a:extLst>
          </p:cNvPr>
          <p:cNvSpPr txBox="1"/>
          <p:nvPr/>
        </p:nvSpPr>
        <p:spPr>
          <a:xfrm>
            <a:off x="2883497" y="5934670"/>
            <a:ext cx="4488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Changing Models From</a:t>
            </a:r>
            <a:br>
              <a:rPr lang="en-US" b="1" dirty="0"/>
            </a:br>
            <a:r>
              <a:rPr lang="en-US" b="1" dirty="0"/>
              <a:t>Ownership of Books to Access to Information</a:t>
            </a:r>
          </a:p>
          <a:p>
            <a:endParaRPr lang="en-US" b="1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FBE299-22B1-4352-B149-EA14B8D0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Collection Development Priorities Transforming Through Digital Resource Possibilities &amp; Media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2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722" y="470618"/>
            <a:ext cx="11292555" cy="1292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900" dirty="0"/>
              <a:t>New Genres of Digital Library Services Appearing</a:t>
            </a:r>
            <a:br>
              <a:rPr lang="en-US" sz="4900" dirty="0"/>
            </a:br>
            <a:r>
              <a:rPr lang="en-US" sz="3600" dirty="0"/>
              <a:t>Enabling Faculty Research</a:t>
            </a:r>
            <a:br>
              <a:rPr lang="en-US" sz="4900" dirty="0"/>
            </a:br>
            <a:br>
              <a:rPr lang="en-US" sz="4000" dirty="0"/>
            </a:br>
            <a:endParaRPr lang="en-US" sz="1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54892" y="1097968"/>
            <a:ext cx="2514600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br>
              <a:rPr lang="en-US" sz="2400" dirty="0"/>
            </a:b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/>
              <a:t>          </a:t>
            </a:r>
          </a:p>
        </p:txBody>
      </p:sp>
      <p:pic>
        <p:nvPicPr>
          <p:cNvPr id="32773" name="Picture 5" descr="anth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56" y="1656400"/>
            <a:ext cx="4336472" cy="35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nthiurmcover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543390"/>
            <a:ext cx="2582784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804324" y="5547247"/>
            <a:ext cx="41088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Scholarly Refereed E-Journals</a:t>
            </a:r>
            <a:br>
              <a:rPr lang="en-US" dirty="0">
                <a:solidFill>
                  <a:prstClr val="black"/>
                </a:solidFill>
              </a:rPr>
            </a:b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Open Source Publishing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59012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888" y="80322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Enabling Student Research Online</a:t>
            </a:r>
            <a:br>
              <a:rPr lang="en-US" dirty="0"/>
            </a:br>
            <a:r>
              <a:rPr lang="en-US" sz="2700" dirty="0"/>
              <a:t>ETD’s Electronic Thesis and Dissertations</a:t>
            </a:r>
          </a:p>
        </p:txBody>
      </p:sp>
      <p:pic>
        <p:nvPicPr>
          <p:cNvPr id="5" name="Picture 2" descr="C:\Documents and Settings\ruzwyshyn\Desktop\New Folder\Thesis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1" y="1524000"/>
            <a:ext cx="74828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63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/>
              <a:t>Online Masters Thesis Archive/Capstone/Online Library</a:t>
            </a:r>
          </a:p>
          <a:p>
            <a:pPr algn="ctr"/>
            <a:r>
              <a:rPr lang="en-US" altLang="en-US" b="1" dirty="0"/>
              <a:t>(Dark Archives &amp; Institutional Repositories)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2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7D6D-E581-41E2-A0AA-C972BB83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Literacy and Data Research Repositories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C2FF0-FE8F-4075-BD64-BB734D753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513" y="5894303"/>
            <a:ext cx="6655723" cy="586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Texas Online Data Research Repository.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FC089-5AFB-41C5-8DDC-1229E7F2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2" y="1690688"/>
            <a:ext cx="6142817" cy="3750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7F33E-44C9-428F-919F-977867E63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985" y="1690688"/>
            <a:ext cx="3876806" cy="40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6279-510C-40B2-A604-3CAE3C8B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18" y="2452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Library/University Press Scholarly Publishing </a:t>
            </a:r>
            <a:br>
              <a:rPr lang="en-US" dirty="0"/>
            </a:br>
            <a:r>
              <a:rPr lang="en-US" sz="2400" dirty="0"/>
              <a:t>Academic Books and Scholarly Journals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0224-E5A3-4C0D-8E3D-D2C48004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3240"/>
            <a:ext cx="4515739" cy="3354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2CB8C-6686-4CFD-AEBF-5FD2ECC3C647}"/>
              </a:ext>
            </a:extLst>
          </p:cNvPr>
          <p:cNvSpPr txBox="1"/>
          <p:nvPr/>
        </p:nvSpPr>
        <p:spPr>
          <a:xfrm>
            <a:off x="567343" y="5787671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House Library e-presses (Espresso Book Machine)</a:t>
            </a:r>
            <a:br>
              <a:rPr lang="en-US" dirty="0"/>
            </a:br>
            <a:r>
              <a:rPr lang="en-US" dirty="0"/>
              <a:t>University Publishing Infrastructures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0EB17-DFE2-4A22-B86D-03633818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34" y="1690688"/>
            <a:ext cx="2831720" cy="196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DF2E7-513F-4C79-A6FF-040E125A2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06" y="4026138"/>
            <a:ext cx="1827711" cy="148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CFCFC-67C0-483F-8E7B-A8A89E7659A8}"/>
              </a:ext>
            </a:extLst>
          </p:cNvPr>
          <p:cNvSpPr txBox="1"/>
          <p:nvPr/>
        </p:nvSpPr>
        <p:spPr>
          <a:xfrm>
            <a:off x="8613494" y="584922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E-Press </a:t>
            </a:r>
            <a:b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Editor</a:t>
            </a:r>
          </a:p>
        </p:txBody>
      </p:sp>
    </p:spTree>
    <p:extLst>
      <p:ext uri="{BB962C8B-B14F-4D97-AF65-F5344CB8AC3E}">
        <p14:creationId xmlns:p14="http://schemas.microsoft.com/office/powerpoint/2010/main" val="346551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3141" y="152400"/>
            <a:ext cx="8274873" cy="1143000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en-US" dirty="0"/>
            </a:br>
            <a:r>
              <a:rPr lang="en-US" dirty="0"/>
              <a:t>Faculty Library/E-Press Synergies</a:t>
            </a:r>
            <a:br>
              <a:rPr lang="en-US" sz="3600" dirty="0"/>
            </a:br>
            <a:endParaRPr lang="en-US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83" y="1382943"/>
            <a:ext cx="3093119" cy="399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95400"/>
            <a:ext cx="2793029" cy="41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0756" y="5202382"/>
            <a:ext cx="4191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br>
              <a:rPr lang="en-US" sz="3200" dirty="0"/>
            </a:br>
            <a:br>
              <a:rPr lang="en-US" sz="2400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Publishing on Demand (POD) </a:t>
            </a:r>
            <a:br>
              <a:rPr lang="en-US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b="1" dirty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Books and Faculty Publications </a:t>
            </a:r>
            <a:endParaRPr lang="en-US" sz="2400" b="1" dirty="0"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31" y="1217419"/>
            <a:ext cx="11481955" cy="54864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en-US" dirty="0"/>
              <a:t>Innovative Partnerships</a:t>
            </a:r>
            <a:br>
              <a:rPr lang="en-US" sz="4000" dirty="0"/>
            </a:br>
            <a:r>
              <a:rPr lang="en-US" sz="2400" dirty="0"/>
              <a:t>Faculty Divisions, the Library and Schools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7170" name="Picture 2" descr="C:\Users\ruzwyshyn\Desktop\U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1608084"/>
            <a:ext cx="5105400" cy="39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199" y="5780783"/>
            <a:ext cx="5950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Partnerships with Library </a:t>
            </a:r>
            <a:br>
              <a:rPr lang="en-US" sz="1400" dirty="0"/>
            </a:br>
            <a:r>
              <a:rPr lang="en-US" sz="1400" dirty="0"/>
              <a:t>School of Education</a:t>
            </a:r>
            <a:br>
              <a:rPr lang="en-US" sz="1400" dirty="0"/>
            </a:br>
            <a:r>
              <a:rPr lang="en-US" sz="1400" dirty="0"/>
              <a:t>University Art Department/Museum </a:t>
            </a:r>
          </a:p>
          <a:p>
            <a:pPr algn="ctr"/>
            <a:r>
              <a:rPr lang="en-US" sz="1400" dirty="0"/>
              <a:t>State Bureau Of Education Grant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14F58-700E-46D9-AE33-F2422BCDF40F}"/>
              </a:ext>
            </a:extLst>
          </p:cNvPr>
          <p:cNvSpPr/>
          <p:nvPr/>
        </p:nvSpPr>
        <p:spPr>
          <a:xfrm>
            <a:off x="466201" y="2633264"/>
            <a:ext cx="2765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Digital &amp; Information Literacy/ Interdisciplinarity</a:t>
            </a:r>
          </a:p>
        </p:txBody>
      </p:sp>
    </p:spTree>
    <p:extLst>
      <p:ext uri="{BB962C8B-B14F-4D97-AF65-F5344CB8AC3E}">
        <p14:creationId xmlns:p14="http://schemas.microsoft.com/office/powerpoint/2010/main" val="2482404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E0CF-D3B6-475D-A0DC-3265DE05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5" y="20054"/>
            <a:ext cx="8917279" cy="1325563"/>
          </a:xfrm>
        </p:spPr>
        <p:txBody>
          <a:bodyPr/>
          <a:lstStyle/>
          <a:p>
            <a:pPr algn="ctr"/>
            <a:r>
              <a:rPr lang="en-US" dirty="0"/>
              <a:t>Period of High Relevance for Information Literacy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BAC31-A886-4008-8FE9-25177097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566" y="2320936"/>
            <a:ext cx="1911168" cy="17285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ACRL Framework for Information Literacy and the Six Major Frames.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08991-B152-4818-B9AF-8B1ED4B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96" y="1261024"/>
            <a:ext cx="6706389" cy="5576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3C13F-BE29-412D-9A92-645E30E5ABA4}"/>
              </a:ext>
            </a:extLst>
          </p:cNvPr>
          <p:cNvSpPr txBox="1"/>
          <p:nvPr/>
        </p:nvSpPr>
        <p:spPr>
          <a:xfrm>
            <a:off x="350968" y="2967335"/>
            <a:ext cx="24130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Fake News &amp; Unreliable Information Sources</a:t>
            </a:r>
            <a:br>
              <a:rPr lang="en-US" dirty="0"/>
            </a:br>
            <a:r>
              <a:rPr lang="en-US" dirty="0"/>
              <a:t>are widespread.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Librarians Educate Students on Information Seeking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Refereed Scholarly</a:t>
            </a:r>
          </a:p>
          <a:p>
            <a:r>
              <a:rPr lang="en-US" dirty="0"/>
              <a:t>Journals etc.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2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CC97A54-E595-4583-8411-970A61FF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98" y="2152120"/>
            <a:ext cx="3371848" cy="252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91807DE-22F1-4431-B0FB-2664FAB98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26" y="1911879"/>
            <a:ext cx="2990335" cy="228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2D272E-CDD1-488D-89FE-4582F7989D35}"/>
              </a:ext>
            </a:extLst>
          </p:cNvPr>
          <p:cNvSpPr txBox="1"/>
          <p:nvPr/>
        </p:nvSpPr>
        <p:spPr>
          <a:xfrm>
            <a:off x="1867471" y="346166"/>
            <a:ext cx="7786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Online Library Services Expanding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221F-BD0A-4CA7-A72D-48F1D10E1355}"/>
              </a:ext>
            </a:extLst>
          </p:cNvPr>
          <p:cNvSpPr/>
          <p:nvPr/>
        </p:nvSpPr>
        <p:spPr>
          <a:xfrm>
            <a:off x="2528455" y="5517463"/>
            <a:ext cx="7249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  <a:latin typeface="Trebuchet MS"/>
              </a:rPr>
              <a:t>Research Help Systems, Knowledge bases, </a:t>
            </a:r>
            <a:br>
              <a:rPr lang="en-US" b="1" dirty="0">
                <a:solidFill>
                  <a:prstClr val="black"/>
                </a:solidFill>
                <a:latin typeface="Trebuchet MS"/>
              </a:rPr>
            </a:br>
            <a:r>
              <a:rPr lang="en-US" b="1" dirty="0">
                <a:solidFill>
                  <a:prstClr val="black"/>
                </a:solidFill>
                <a:latin typeface="Trebuchet MS"/>
              </a:rPr>
              <a:t>Combining Online Libraries &amp; Learning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26098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D5A-39E4-4A7D-B08C-68006ECEA1EF}"/>
              </a:ext>
            </a:extLst>
          </p:cNvPr>
          <p:cNvSpPr txBox="1">
            <a:spLocks/>
          </p:cNvSpPr>
          <p:nvPr/>
        </p:nvSpPr>
        <p:spPr>
          <a:xfrm>
            <a:off x="1928949" y="176349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00" dirty="0"/>
              <a:t>Tight Library Integration with Online Classroom is Possible</a:t>
            </a:r>
            <a:br>
              <a:rPr lang="en-US" sz="5300" dirty="0"/>
            </a:br>
            <a:r>
              <a:rPr lang="en-US" sz="2000" dirty="0"/>
              <a:t>Learning Management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4FEB9-ADA6-4151-AC41-63CA2994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2" y="1319349"/>
            <a:ext cx="9218049" cy="42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uzwyshyn\Desktop\MayLibraryPresentation\CampusGuidesHomepage.jpg">
            <a:extLst>
              <a:ext uri="{FF2B5EF4-FFF2-40B4-BE49-F238E27FC236}">
                <a16:creationId xmlns:a16="http://schemas.microsoft.com/office/drawing/2014/main" id="{F4A49A58-D11E-43DD-8368-96325DFC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34" y="2117064"/>
            <a:ext cx="8569333" cy="43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4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BDB4-8D70-416A-A32F-4EA3A14E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Physical Library is Changing 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04EC-26A5-4CBD-BD0C-E40BD174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63" y="1777386"/>
            <a:ext cx="440920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85 % of Materials Purchases are currently Electronic Resources, e-journals and e-books.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Only 15% of purchases are print materials (12% print books, 3% print serials).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Collection Management and Digital Services are experiencing a Paradigm Shift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18E03-4249-4A9F-B9E1-AB9DEC72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084" y="2295021"/>
            <a:ext cx="4988459" cy="33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1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72D7-FE14-41F6-81EC-EA5544C0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94" y="5195361"/>
            <a:ext cx="471312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Textbook is Evolving to Online Modalities</a:t>
            </a:r>
            <a:br>
              <a:rPr lang="en-US" sz="2000" dirty="0"/>
            </a:br>
            <a:r>
              <a:rPr lang="en-US" sz="2000" dirty="0"/>
              <a:t>Many Possibilities for Synthesis with Library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726B8-D344-475C-87CE-E435E1FD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080" y="1429959"/>
            <a:ext cx="4031551" cy="3364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FB2EF-E578-4ECC-932B-BDB8D58C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" y="1874340"/>
            <a:ext cx="6843153" cy="34883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BEBDE23-7BD6-4C35-B406-C67E783F1BA0}"/>
              </a:ext>
            </a:extLst>
          </p:cNvPr>
          <p:cNvSpPr txBox="1">
            <a:spLocks/>
          </p:cNvSpPr>
          <p:nvPr/>
        </p:nvSpPr>
        <p:spPr>
          <a:xfrm>
            <a:off x="525584" y="264340"/>
            <a:ext cx="9809019" cy="1311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 Online library is central to physical, online and hybrid university models</a:t>
            </a:r>
            <a:r>
              <a:rPr lang="en-US" sz="2400" dirty="0"/>
              <a:t>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7082249-8410-4C12-AFF6-128D7BADF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0934" y="56773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Curricular and Research Needs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(E-Books, E-Articles, OER, Media)</a:t>
            </a:r>
          </a:p>
        </p:txBody>
      </p:sp>
    </p:spTree>
    <p:extLst>
      <p:ext uri="{BB962C8B-B14F-4D97-AF65-F5344CB8AC3E}">
        <p14:creationId xmlns:p14="http://schemas.microsoft.com/office/powerpoint/2010/main" val="156842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738-4D26-4540-8F0C-A1E42EE5E79B}"/>
              </a:ext>
            </a:extLst>
          </p:cNvPr>
          <p:cNvSpPr txBox="1">
            <a:spLocks/>
          </p:cNvSpPr>
          <p:nvPr/>
        </p:nvSpPr>
        <p:spPr>
          <a:xfrm>
            <a:off x="2168434" y="130628"/>
            <a:ext cx="82296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Library Partnerships with  Faculty</a:t>
            </a:r>
            <a:br>
              <a:rPr lang="en-US" sz="4000" dirty="0"/>
            </a:br>
            <a:r>
              <a:rPr lang="en-US" sz="2700" dirty="0"/>
              <a:t>Online Course Guides</a:t>
            </a:r>
            <a:br>
              <a:rPr lang="en-US" sz="4000" dirty="0"/>
            </a:br>
            <a:endParaRPr lang="en-US" sz="16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6C5A3B2-2009-4A3D-B11B-C8FE0516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30" y="2506606"/>
            <a:ext cx="2759675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Direct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Curricular 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Replacement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Multimedia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Bibliography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University Global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Marketing/Branding/ROI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Gold">
            <a:extLst>
              <a:ext uri="{FF2B5EF4-FFF2-40B4-BE49-F238E27FC236}">
                <a16:creationId xmlns:a16="http://schemas.microsoft.com/office/drawing/2014/main" id="{F64ACF77-E153-4A50-8E2E-0C6203B4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88" y="2676433"/>
            <a:ext cx="1124253" cy="189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uzwyshyn\Desktop\MayLibraryPresentation\Parklands.jpg">
            <a:extLst>
              <a:ext uri="{FF2B5EF4-FFF2-40B4-BE49-F238E27FC236}">
                <a16:creationId xmlns:a16="http://schemas.microsoft.com/office/drawing/2014/main" id="{FE165F35-861C-4D36-9003-098D1486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76" y="1154174"/>
            <a:ext cx="6999550" cy="51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2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924E7D-843F-432F-9D32-850E9AC7B730}"/>
              </a:ext>
            </a:extLst>
          </p:cNvPr>
          <p:cNvSpPr txBox="1">
            <a:spLocks/>
          </p:cNvSpPr>
          <p:nvPr/>
        </p:nvSpPr>
        <p:spPr>
          <a:xfrm>
            <a:off x="1737360" y="134983"/>
            <a:ext cx="8305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 </a:t>
            </a:r>
            <a:r>
              <a:rPr lang="en-US" dirty="0"/>
              <a:t>Many Online Video Possibilities</a:t>
            </a:r>
            <a:br>
              <a:rPr lang="en-US" sz="2800" dirty="0"/>
            </a:br>
            <a:r>
              <a:rPr lang="en-US" sz="2400" dirty="0"/>
              <a:t>Help Systems</a:t>
            </a:r>
          </a:p>
        </p:txBody>
      </p:sp>
      <p:pic>
        <p:nvPicPr>
          <p:cNvPr id="7" name="Picture 2" descr="C:\Users\ruzwyshyn\Desktop\MayLibraryPresentation\LibrarySpotlightVideos.jpg">
            <a:extLst>
              <a:ext uri="{FF2B5EF4-FFF2-40B4-BE49-F238E27FC236}">
                <a16:creationId xmlns:a16="http://schemas.microsoft.com/office/drawing/2014/main" id="{570054E3-3E34-4EA0-8333-A48556C3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79" y="1299753"/>
            <a:ext cx="7719381" cy="53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3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643" y="282056"/>
            <a:ext cx="9902103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/>
              <a:t>University Archives and Special Collections</a:t>
            </a:r>
            <a:br>
              <a:rPr lang="en-US" dirty="0"/>
            </a:br>
            <a:r>
              <a:rPr lang="en-US" dirty="0"/>
              <a:t> are Going Digital and Online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2123641" y="5628409"/>
            <a:ext cx="7390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From Public History to Biomedical Science (Pulmonary Pathology)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5844" name="Picture 2" descr="C:\Users\Ray\Desktop\New Folder\westfloridaheaderlar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9" y="1838729"/>
            <a:ext cx="5198206" cy="29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uzwyshyn\Desktop\PowerpointUHA\Cooli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77" y="1620520"/>
            <a:ext cx="4098185" cy="36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2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6255-3AA9-4D9C-883A-3EED78A4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New Online Exhibition Possibilities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A8B8E-2D20-4934-B44E-C7829B2A7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24" y="990887"/>
            <a:ext cx="7822352" cy="5820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92480-BB32-4521-90A3-A01398E7A319}"/>
              </a:ext>
            </a:extLst>
          </p:cNvPr>
          <p:cNvSpPr txBox="1"/>
          <p:nvPr/>
        </p:nvSpPr>
        <p:spPr>
          <a:xfrm>
            <a:off x="136448" y="3578021"/>
            <a:ext cx="181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Many </a:t>
            </a:r>
            <a:br>
              <a:rPr lang="en-US" dirty="0"/>
            </a:br>
            <a:r>
              <a:rPr lang="en-US" dirty="0"/>
              <a:t>Software Options</a:t>
            </a:r>
          </a:p>
        </p:txBody>
      </p:sp>
    </p:spTree>
    <p:extLst>
      <p:ext uri="{BB962C8B-B14F-4D97-AF65-F5344CB8AC3E}">
        <p14:creationId xmlns:p14="http://schemas.microsoft.com/office/powerpoint/2010/main" val="3396501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6338396"/>
              </p:ext>
            </p:extLst>
          </p:nvPr>
        </p:nvGraphicFramePr>
        <p:xfrm>
          <a:off x="3248891" y="2030380"/>
          <a:ext cx="4684776" cy="279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Image" r:id="rId3" imgW="3333333" imgH="1990476" progId="Photoshop.Image.8">
                  <p:embed/>
                </p:oleObj>
              </mc:Choice>
              <mc:Fallback>
                <p:oleObj name="Image" r:id="rId3" imgW="3333333" imgH="1990476" progId="Photoshop.Image.8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8891" y="2030380"/>
                        <a:ext cx="4684776" cy="279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942108" y="247652"/>
            <a:ext cx="10122131" cy="11398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/>
              <a:t>Branding and Marketing the Libraries and University’s Intellectual Riches Globally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EF047-AD9F-49C3-91E9-5D097B67F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9" y="1879713"/>
            <a:ext cx="2653334" cy="3098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B055E0-7F57-499F-8A4A-C35AE2CC4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265" y="2030380"/>
            <a:ext cx="3523653" cy="26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1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C7101-5408-46F1-93FF-159C74EB26FE}"/>
              </a:ext>
            </a:extLst>
          </p:cNvPr>
          <p:cNvSpPr txBox="1"/>
          <p:nvPr/>
        </p:nvSpPr>
        <p:spPr>
          <a:xfrm>
            <a:off x="2853187" y="442151"/>
            <a:ext cx="64856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Enabling Digital Scholarship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E68D-82C2-4BD0-8D48-D45789317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9" y="1972243"/>
            <a:ext cx="2542010" cy="3069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AE7AD-1AA4-43C8-A809-B69DAAE99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7" y="2150918"/>
            <a:ext cx="5553645" cy="2891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DE24DF-B3EB-470D-A264-90666DE08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92" y="2338003"/>
            <a:ext cx="2898710" cy="23382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5A9FC8-57B2-4665-86C8-29783325B3CF}"/>
              </a:ext>
            </a:extLst>
          </p:cNvPr>
          <p:cNvSpPr/>
          <p:nvPr/>
        </p:nvSpPr>
        <p:spPr>
          <a:xfrm>
            <a:off x="3715026" y="5688951"/>
            <a:ext cx="5044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Collaboration with Research Scholars</a:t>
            </a:r>
          </a:p>
          <a:p>
            <a:r>
              <a:rPr lang="en-US" sz="2400" dirty="0"/>
              <a:t>Special Collections and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64747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me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24" y="1623396"/>
            <a:ext cx="9357952" cy="52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667000" y="6096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4350" y="81748"/>
            <a:ext cx="9357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Creating University, Library, </a:t>
            </a:r>
            <a:br>
              <a:rPr lang="en-US" sz="4000" dirty="0"/>
            </a:br>
            <a:r>
              <a:rPr lang="en-US" sz="4000" dirty="0"/>
              <a:t>Local and Global Community Bridges</a:t>
            </a:r>
          </a:p>
        </p:txBody>
      </p:sp>
    </p:spTree>
    <p:extLst>
      <p:ext uri="{BB962C8B-B14F-4D97-AF65-F5344CB8AC3E}">
        <p14:creationId xmlns:p14="http://schemas.microsoft.com/office/powerpoint/2010/main" val="467162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657" y="5384080"/>
            <a:ext cx="6909833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Maintaining Historical Continuity </a:t>
            </a:r>
            <a:br>
              <a:rPr lang="en-US" sz="2400" dirty="0"/>
            </a:br>
            <a:r>
              <a:rPr lang="en-US" sz="2400" dirty="0"/>
              <a:t>while balancing changing necessities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54" y="1889564"/>
            <a:ext cx="3668112" cy="27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83" y="2156264"/>
            <a:ext cx="4314345" cy="24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1543" y="443014"/>
            <a:ext cx="70089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Libraries are Still Places of</a:t>
            </a:r>
            <a:br>
              <a:rPr lang="en-US" sz="4400" dirty="0"/>
            </a:br>
            <a:r>
              <a:rPr lang="en-US" sz="4400" dirty="0"/>
              <a:t>Inspiration, Reflection, Study</a:t>
            </a:r>
          </a:p>
        </p:txBody>
      </p:sp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6763" y="727153"/>
            <a:ext cx="7601973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dirty="0"/>
            </a:br>
            <a:r>
              <a:rPr lang="en-US" dirty="0"/>
              <a:t>Thank you!</a:t>
            </a:r>
          </a:p>
        </p:txBody>
      </p:sp>
      <p:pic>
        <p:nvPicPr>
          <p:cNvPr id="4" name="Picture 2" descr="s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54" y="2112555"/>
            <a:ext cx="3557589" cy="20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2520" y="5736769"/>
            <a:ext cx="26773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dobe Fan Heiti Std B"/>
              </a:rPr>
              <a:t>Ray </a:t>
            </a:r>
            <a:r>
              <a:rPr lang="en-US" sz="1400" dirty="0" err="1">
                <a:latin typeface="Adobe Fan Heiti Std B"/>
              </a:rPr>
              <a:t>Uzwyshyn</a:t>
            </a:r>
            <a:r>
              <a:rPr lang="en-US" sz="1400" dirty="0">
                <a:latin typeface="Adobe Fan Heiti Std B"/>
              </a:rPr>
              <a:t> Ph.D. MBA MLIS</a:t>
            </a:r>
            <a:br>
              <a:rPr lang="en-US" sz="1400" dirty="0">
                <a:latin typeface="Adobe Fan Heiti Std B"/>
              </a:rPr>
            </a:br>
            <a:r>
              <a:rPr lang="en-US" sz="1400" dirty="0">
                <a:latin typeface="Adobe Fan Heiti Std B"/>
              </a:rPr>
              <a:t>http://rayuzwyshyn.net </a:t>
            </a:r>
            <a:br>
              <a:rPr lang="en-US" sz="1400" dirty="0">
                <a:latin typeface="Adobe Fan Heiti Std B"/>
              </a:rPr>
            </a:br>
            <a:r>
              <a:rPr lang="en-US" sz="1400" dirty="0">
                <a:latin typeface="Adobe Fan Heiti Std B"/>
              </a:rPr>
              <a:t>ruzwyshyn@gmail.com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AC96-0ADB-4D09-B3F4-7F9E5A5EE8AD}"/>
              </a:ext>
            </a:extLst>
          </p:cNvPr>
          <p:cNvSpPr txBox="1"/>
          <p:nvPr/>
        </p:nvSpPr>
        <p:spPr>
          <a:xfrm>
            <a:off x="4249882" y="4769427"/>
            <a:ext cx="319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Comments or Questions</a:t>
            </a:r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B3D5-A672-4922-B47A-3E345D6E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Book Warehouse Model Disappearing</a:t>
            </a:r>
            <a:br>
              <a:rPr lang="en-US" dirty="0"/>
            </a:br>
            <a:r>
              <a:rPr lang="en-US" dirty="0"/>
              <a:t>Digital Services Collections are Expanding</a:t>
            </a:r>
          </a:p>
        </p:txBody>
      </p:sp>
      <p:pic>
        <p:nvPicPr>
          <p:cNvPr id="4" name="Picture 2" descr="http://brieflyspeakingbiz.files.wordpress.com/2010/03/learning-commons1.jpg">
            <a:extLst>
              <a:ext uri="{FF2B5EF4-FFF2-40B4-BE49-F238E27FC236}">
                <a16:creationId xmlns:a16="http://schemas.microsoft.com/office/drawing/2014/main" id="{A5DC3228-7112-495C-92BC-7B4BFD7F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11" y="2084887"/>
            <a:ext cx="5456024" cy="36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CEA9F2-42D8-4700-A27D-1904ECB78717}"/>
              </a:ext>
            </a:extLst>
          </p:cNvPr>
          <p:cNvSpPr/>
          <p:nvPr/>
        </p:nvSpPr>
        <p:spPr>
          <a:xfrm>
            <a:off x="2704011" y="6001871"/>
            <a:ext cx="6395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Student/Faculty Centered Collaborative Learning Spaces, 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Digital Literacy Labs, Multimedia Studios</a:t>
            </a:r>
          </a:p>
        </p:txBody>
      </p:sp>
    </p:spTree>
    <p:extLst>
      <p:ext uri="{BB962C8B-B14F-4D97-AF65-F5344CB8AC3E}">
        <p14:creationId xmlns:p14="http://schemas.microsoft.com/office/powerpoint/2010/main" val="387991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A7B7-A84A-4C66-B478-A2F8F8F3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5" y="0"/>
            <a:ext cx="11088189" cy="1325563"/>
          </a:xfrm>
        </p:spPr>
        <p:txBody>
          <a:bodyPr/>
          <a:lstStyle/>
          <a:p>
            <a:pPr algn="ctr"/>
            <a:r>
              <a:rPr lang="en-US" dirty="0"/>
              <a:t>Evolution of the Scholarly Record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2761C-DA1D-4092-9C9C-AB8525C9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27" y="6221320"/>
            <a:ext cx="10332028" cy="919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Evolution of online library tools, 1990-2020 with regards to level of interactivity and media range.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34056-A7D8-45BF-BFCE-0D14A8CB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277" y="1172542"/>
            <a:ext cx="6752422" cy="50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0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64292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br>
              <a:rPr lang="en-US" sz="3600" dirty="0"/>
            </a:br>
            <a:r>
              <a:rPr lang="en-US" sz="2200" dirty="0"/>
              <a:t>Engagement With Faculty Research/ Special Collections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868937" y="350708"/>
            <a:ext cx="112142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dirty="0">
                <a:solidFill>
                  <a:prstClr val="black"/>
                </a:solidFill>
              </a:rPr>
              <a:t>New Genres of Digital Archives Possible</a:t>
            </a:r>
            <a:br>
              <a:rPr lang="en-US" sz="2000" b="1" dirty="0">
                <a:solidFill>
                  <a:prstClr val="black"/>
                </a:solidFill>
              </a:rPr>
            </a:b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40" y="1571895"/>
            <a:ext cx="4993149" cy="394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ubanraft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8" y="1660925"/>
            <a:ext cx="5398753" cy="34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319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817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59E4-F7A3-4582-B2E9-C38B4FB8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D848-FB01-4C57-923C-CA92E737E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79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CA6B-9FBE-4694-A9ED-E81ED258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1E2D-C0A9-422C-818D-737F7B9C2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21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3FC6-6EFE-45D1-8F76-7E0CB4E6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79CD3-FBB3-4A7A-8F12-D0A13E178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0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33D7-0A21-41BB-A3BE-0EF0E371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72731-8D93-4DF3-BA28-39FC775A5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5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A0D3-CA83-4329-BB0D-48D9E2D1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A14E9-3AA1-47C6-919C-85CC19870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69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AD36-002F-4876-929B-7BBA8B86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9CD4-665F-4AEC-B84B-F0E69939B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9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179D7-30AD-47AC-92F0-A21746B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6865-496A-4A05-9E28-182C374D6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02FB-8428-4B71-AC44-A55298B0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Physical Library is transforming to Technology Rich Learning Commons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5A508-50F5-4849-B4AF-3A79664E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29040"/>
            <a:ext cx="4403318" cy="3278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295B2-1D61-4AE5-88FE-F8722D997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9040"/>
            <a:ext cx="4831873" cy="288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FF6E2-6E63-4307-AE40-DD906E9C5290}"/>
              </a:ext>
            </a:extLst>
          </p:cNvPr>
          <p:cNvSpPr txBox="1"/>
          <p:nvPr/>
        </p:nvSpPr>
        <p:spPr>
          <a:xfrm>
            <a:off x="1098958" y="6031684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cs typeface="Arial" panose="020B0604020202020204" pitchFamily="34" charset="0"/>
              </a:rPr>
              <a:t>Interdisciplinarity, Digital Literacy, Multimedia, Specialized Software, Hardware , Human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54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70BD-6159-4EA7-83FF-C313EA4D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BE193-23E6-4A26-92F9-3581DDD05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26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B135B-6221-4DA0-B622-BDD80978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FDFB-FA38-426F-9E1B-AF0DB66F9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AF18-721D-493E-821A-5FD26DED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4562D-3654-4418-A1CC-21BEF6C6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47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65F5-29C6-4F0F-A8A6-1BE37301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82B7-0D7B-43D0-9924-FA0B6D89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64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E119-17BB-40A6-A8D5-DADBDEC9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F8187-07D4-4319-BDB5-863D8538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119024D-5167-4A2F-9B38-0C51192E6423}"/>
              </a:ext>
            </a:extLst>
          </p:cNvPr>
          <p:cNvSpPr txBox="1">
            <a:spLocks/>
          </p:cNvSpPr>
          <p:nvPr/>
        </p:nvSpPr>
        <p:spPr bwMode="auto">
          <a:xfrm>
            <a:off x="1371600" y="1037431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pic>
        <p:nvPicPr>
          <p:cNvPr id="16" name="Picture 4" descr="Reference-2">
            <a:extLst>
              <a:ext uri="{FF2B5EF4-FFF2-40B4-BE49-F238E27FC236}">
                <a16:creationId xmlns:a16="http://schemas.microsoft.com/office/drawing/2014/main" id="{E1550AA8-CC34-423E-B8AB-48116BCA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264857"/>
            <a:ext cx="5656126" cy="327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D7BAC68-3F9A-4F20-B36F-469249A5A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636" y="2264856"/>
            <a:ext cx="4267200" cy="251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Collaboration among Audiences </a:t>
            </a:r>
            <a:b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         </a:t>
            </a: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Faculty Students, Librarians/Staff Academic Community</a:t>
            </a:r>
          </a:p>
          <a:p>
            <a:pPr marL="0" indent="0"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en-US" alt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Collaboration</a:t>
            </a: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Among Divisions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Library 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Academic Technology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Faculty Teaching Centre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Core Systems/Technology Resources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Online Learning Division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University IT  </a:t>
            </a:r>
            <a:b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Writing Center</a:t>
            </a:r>
          </a:p>
          <a:p>
            <a:pPr eaLnBrk="0" fontAlgn="base" hangingPunct="0">
              <a:lnSpc>
                <a:spcPct val="9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</a:pPr>
            <a:endParaRPr lang="en-US" altLang="en-US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4BAEE2-8957-48D8-86B7-5AC8D3EC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Collaboration is the Keyword for Physical </a:t>
            </a:r>
            <a:br>
              <a:rPr lang="en-US" b="1" dirty="0"/>
            </a:br>
            <a:r>
              <a:rPr lang="en-US" b="1" dirty="0"/>
              <a:t>and Digital Library Environments</a:t>
            </a:r>
          </a:p>
        </p:txBody>
      </p:sp>
    </p:spTree>
    <p:extLst>
      <p:ext uri="{BB962C8B-B14F-4D97-AF65-F5344CB8AC3E}">
        <p14:creationId xmlns:p14="http://schemas.microsoft.com/office/powerpoint/2010/main" val="27272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409A-1D18-43D7-85F9-E99C63B2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491" y="833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Spectrum of New Technologies Possible</a:t>
            </a:r>
            <a:br>
              <a:rPr lang="en-US" dirty="0"/>
            </a:br>
            <a:r>
              <a:rPr lang="en-US" sz="1800" dirty="0"/>
              <a:t>Visualization Walls, Makerspaces, Instant Theatres, 3D Printing Labs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BFC7C-074A-46E3-8CD3-E3C1DF1E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1" y="1435524"/>
            <a:ext cx="4150126" cy="2334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6E7CE-026F-4D00-84BB-68DC9209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989" y="1408884"/>
            <a:ext cx="4607928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BCBD7-718F-41E3-9583-4ADD6396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359" y="3470209"/>
            <a:ext cx="4826630" cy="292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81B50-3655-461E-B072-B75262E9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22" y="3897296"/>
            <a:ext cx="4321915" cy="28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E614-2E32-4E2C-BB20-94035759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Opportunities to Reimagine Digital and Collection Services for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pic>
        <p:nvPicPr>
          <p:cNvPr id="7" name="Picture 2" descr="C:\Users\ruzwyshyn\Desktop\Skylab\SkylabPresentation\SkylabCartoon&amp;GeneralImages\escher_grid_ps.jpg">
            <a:extLst>
              <a:ext uri="{FF2B5EF4-FFF2-40B4-BE49-F238E27FC236}">
                <a16:creationId xmlns:a16="http://schemas.microsoft.com/office/drawing/2014/main" id="{B500A61C-D708-4B3C-80FD-269FFA48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46" y="1952131"/>
            <a:ext cx="4163306" cy="411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http://cdn1.elitedaily.com/elite/wp-content/uploads/2012/12/college-textbooks-elite-daily.jpg">
            <a:extLst>
              <a:ext uri="{FF2B5EF4-FFF2-40B4-BE49-F238E27FC236}">
                <a16:creationId xmlns:a16="http://schemas.microsoft.com/office/drawing/2014/main" id="{AFC15A78-0404-48DE-A252-4387C0D4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76" y="2422235"/>
            <a:ext cx="3743047" cy="249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1CE1EA-B59F-4EC8-9D1A-39EE561CDB3F}"/>
              </a:ext>
            </a:extLst>
          </p:cNvPr>
          <p:cNvSpPr txBox="1"/>
          <p:nvPr/>
        </p:nvSpPr>
        <p:spPr>
          <a:xfrm>
            <a:off x="210128" y="2677664"/>
            <a:ext cx="380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Trebuchet MS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Faculty/Student/Curriculum &amp;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r>
              <a:rPr lang="en-US" dirty="0">
                <a:solidFill>
                  <a:prstClr val="black"/>
                </a:solidFill>
                <a:latin typeface="Trebuchet MS"/>
              </a:rPr>
              <a:t>Research Relationships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B7D72-D68D-44B0-A560-8005A2B59981}"/>
              </a:ext>
            </a:extLst>
          </p:cNvPr>
          <p:cNvSpPr/>
          <p:nvPr/>
        </p:nvSpPr>
        <p:spPr>
          <a:xfrm>
            <a:off x="3927764" y="6176915"/>
            <a:ext cx="3824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rebuchet MS"/>
              </a:rPr>
              <a:t>University/ Classroom/Library Relationships</a:t>
            </a:r>
            <a:br>
              <a:rPr lang="en-US" dirty="0">
                <a:solidFill>
                  <a:prstClr val="black"/>
                </a:solidFill>
                <a:latin typeface="Trebuchet MS"/>
              </a:rPr>
            </a:br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765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C85920-B2B6-4322-B349-7A9C581F2642}"/>
              </a:ext>
            </a:extLst>
          </p:cNvPr>
          <p:cNvSpPr txBox="1">
            <a:spLocks/>
          </p:cNvSpPr>
          <p:nvPr/>
        </p:nvSpPr>
        <p:spPr>
          <a:xfrm>
            <a:off x="6993578" y="42736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10889-8CAB-4C3F-8C55-8F314BB5CD94}"/>
              </a:ext>
            </a:extLst>
          </p:cNvPr>
          <p:cNvSpPr txBox="1">
            <a:spLocks/>
          </p:cNvSpPr>
          <p:nvPr/>
        </p:nvSpPr>
        <p:spPr bwMode="auto">
          <a:xfrm>
            <a:off x="4666650" y="6170601"/>
            <a:ext cx="3292786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Cross-fertilization of </a:t>
            </a:r>
            <a:br>
              <a:rPr lang="en-US" altLang="en-US" sz="2000"/>
            </a:br>
            <a:r>
              <a:rPr lang="en-US" altLang="en-US" sz="2000"/>
              <a:t>Projects, People, Skillsets</a:t>
            </a:r>
            <a:endParaRPr lang="en-US" altLang="en-US" sz="2000" dirty="0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8B1CD4A-0E45-4265-97B5-9D826250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4" y="-127222"/>
            <a:ext cx="1163645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b="1" dirty="0"/>
            </a:br>
            <a:br>
              <a:rPr lang="en-US" altLang="en-US" sz="2000" b="1" dirty="0"/>
            </a:br>
            <a:r>
              <a:rPr lang="en-US" sz="4400" dirty="0"/>
              <a:t>Reestablishment of a Renaissance Model of </a:t>
            </a:r>
            <a:br>
              <a:rPr lang="en-US" sz="4400" dirty="0"/>
            </a:br>
            <a:r>
              <a:rPr lang="en-US" sz="4400" dirty="0"/>
              <a:t>Interdisciplinarity</a:t>
            </a:r>
            <a:endParaRPr lang="en-US" altLang="en-US" sz="4400" dirty="0"/>
          </a:p>
          <a:p>
            <a:endParaRPr lang="en-US" altLang="en-US" sz="2000" b="1" dirty="0"/>
          </a:p>
          <a:p>
            <a:endParaRPr lang="en-US" altLang="en-US" sz="20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90FE0-E248-4399-BEF4-A06EFAFFC4CB}"/>
              </a:ext>
            </a:extLst>
          </p:cNvPr>
          <p:cNvSpPr txBox="1">
            <a:spLocks/>
          </p:cNvSpPr>
          <p:nvPr/>
        </p:nvSpPr>
        <p:spPr>
          <a:xfrm>
            <a:off x="471553" y="357137"/>
            <a:ext cx="8200893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0A18B-1770-4BBE-A052-AF994311DB26}"/>
              </a:ext>
            </a:extLst>
          </p:cNvPr>
          <p:cNvSpPr/>
          <p:nvPr/>
        </p:nvSpPr>
        <p:spPr>
          <a:xfrm>
            <a:off x="2739888" y="2294783"/>
            <a:ext cx="6929429" cy="3962648"/>
          </a:xfrm>
          <a:prstGeom prst="ellipse">
            <a:avLst/>
          </a:prstGeom>
          <a:solidFill>
            <a:srgbClr val="9BBB59">
              <a:lumMod val="60000"/>
              <a:lumOff val="40000"/>
              <a:alpha val="95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FDDE6-4640-49B5-A8ED-D8377F28AC1F}"/>
              </a:ext>
            </a:extLst>
          </p:cNvPr>
          <p:cNvSpPr/>
          <p:nvPr/>
        </p:nvSpPr>
        <p:spPr>
          <a:xfrm>
            <a:off x="5649344" y="2853583"/>
            <a:ext cx="3428344" cy="2201944"/>
          </a:xfrm>
          <a:prstGeom prst="ellipse">
            <a:avLst/>
          </a:prstGeom>
          <a:solidFill>
            <a:srgbClr val="C0504D">
              <a:lumMod val="60000"/>
              <a:lumOff val="40000"/>
              <a:alpha val="69000"/>
            </a:srgb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D4825-E3D6-4970-9FEA-D0B082C4A2E7}"/>
              </a:ext>
            </a:extLst>
          </p:cNvPr>
          <p:cNvSpPr/>
          <p:nvPr/>
        </p:nvSpPr>
        <p:spPr>
          <a:xfrm>
            <a:off x="2997583" y="2910732"/>
            <a:ext cx="3514053" cy="2137181"/>
          </a:xfrm>
          <a:prstGeom prst="ellipse">
            <a:avLst/>
          </a:prstGeom>
          <a:solidFill>
            <a:srgbClr val="F79646">
              <a:lumMod val="75000"/>
              <a:alpha val="33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Humanities &amp; 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Sciences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B85A03-E963-41D4-99BC-F8C8F86160D4}"/>
              </a:ext>
            </a:extLst>
          </p:cNvPr>
          <p:cNvSpPr/>
          <p:nvPr/>
        </p:nvSpPr>
        <p:spPr>
          <a:xfrm>
            <a:off x="4445383" y="3853708"/>
            <a:ext cx="3514053" cy="2072418"/>
          </a:xfrm>
          <a:prstGeom prst="ellipse">
            <a:avLst/>
          </a:prstGeom>
          <a:solidFill>
            <a:srgbClr val="4F81BD">
              <a:alpha val="48000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Technologists &amp;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</a:t>
            </a:r>
          </a:p>
        </p:txBody>
      </p:sp>
      <p:pic>
        <p:nvPicPr>
          <p:cNvPr id="2050" name="Picture 2" descr="Image result for renaissance">
            <a:extLst>
              <a:ext uri="{FF2B5EF4-FFF2-40B4-BE49-F238E27FC236}">
                <a16:creationId xmlns:a16="http://schemas.microsoft.com/office/drawing/2014/main" id="{5D3BEAF4-619F-4D8B-9E6C-783A4F1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31" y="4966603"/>
            <a:ext cx="238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EABF07-1B4D-4EC9-9C5A-4D037532D805}"/>
              </a:ext>
            </a:extLst>
          </p:cNvPr>
          <p:cNvSpPr/>
          <p:nvPr/>
        </p:nvSpPr>
        <p:spPr>
          <a:xfrm>
            <a:off x="298734" y="3437783"/>
            <a:ext cx="2230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/>
              <a:t>Convergence of Space, Technology, Learning</a:t>
            </a:r>
          </a:p>
          <a:p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A27E-7FB3-4107-A1E1-B1911FC70AFF}"/>
              </a:ext>
            </a:extLst>
          </p:cNvPr>
          <p:cNvSpPr txBox="1"/>
          <p:nvPr/>
        </p:nvSpPr>
        <p:spPr>
          <a:xfrm>
            <a:off x="5649344" y="2533786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53D-30BB-4C89-B58A-B844FD137610}"/>
              </a:ext>
            </a:extLst>
          </p:cNvPr>
          <p:cNvSpPr/>
          <p:nvPr/>
        </p:nvSpPr>
        <p:spPr>
          <a:xfrm>
            <a:off x="10145904" y="2967335"/>
            <a:ext cx="1618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Library as </a:t>
            </a:r>
            <a:br>
              <a:rPr lang="en-US" dirty="0"/>
            </a:br>
            <a:r>
              <a:rPr lang="en-US" dirty="0"/>
              <a:t>Third Space for Learning</a:t>
            </a:r>
          </a:p>
        </p:txBody>
      </p:sp>
    </p:spTree>
    <p:extLst>
      <p:ext uri="{BB962C8B-B14F-4D97-AF65-F5344CB8AC3E}">
        <p14:creationId xmlns:p14="http://schemas.microsoft.com/office/powerpoint/2010/main" val="329102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C5D6-E185-4E89-8C31-6573F3D4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98" y="357764"/>
            <a:ext cx="869095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 New Digital Literacies Possible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83FA9-CBE5-4818-9CC1-C2E6F1F59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91" y="1434732"/>
            <a:ext cx="6602065" cy="444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6A7B0-305C-43C2-BFCB-582EA21A4E47}"/>
              </a:ext>
            </a:extLst>
          </p:cNvPr>
          <p:cNvSpPr txBox="1"/>
          <p:nvPr/>
        </p:nvSpPr>
        <p:spPr>
          <a:xfrm>
            <a:off x="3823536" y="6288352"/>
            <a:ext cx="325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 and Faculty as Producer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AFD27-6EC1-49B0-B58D-7ED45B6E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532" y="1921105"/>
            <a:ext cx="3432345" cy="38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14B-8D07-404C-855F-6346C7193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69" y="4182547"/>
            <a:ext cx="2060627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726FD-04E7-4FC0-A2D9-94FD3E39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165" y="1396611"/>
            <a:ext cx="193869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398</Words>
  <Application>Microsoft Office PowerPoint</Application>
  <PresentationFormat>Widescreen</PresentationFormat>
  <Paragraphs>96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Adobe Fan Heiti Std B</vt:lpstr>
      <vt:lpstr>Arial</vt:lpstr>
      <vt:lpstr>Calibri</vt:lpstr>
      <vt:lpstr>Calibri Light</vt:lpstr>
      <vt:lpstr>Trebuchet MS</vt:lpstr>
      <vt:lpstr>Wingdings</vt:lpstr>
      <vt:lpstr>Office Theme</vt:lpstr>
      <vt:lpstr>Image</vt:lpstr>
      <vt:lpstr>Current Issues and Possibilities For Academic Libraries</vt:lpstr>
      <vt:lpstr>The Physical Library is Changing  </vt:lpstr>
      <vt:lpstr>Book Warehouse Model Disappearing Digital Services Collections are Expanding</vt:lpstr>
      <vt:lpstr>The Physical Library is transforming to Technology Rich Learning Commons</vt:lpstr>
      <vt:lpstr>Collaboration is the Keyword for Physical  and Digital Library Environments</vt:lpstr>
      <vt:lpstr>Spectrum of New Technologies Possible Visualization Walls, Makerspaces, Instant Theatres, 3D Printing Labs</vt:lpstr>
      <vt:lpstr>Opportunities to Reimagine Digital and Collection Services for 21st Century</vt:lpstr>
      <vt:lpstr>PowerPoint Presentation</vt:lpstr>
      <vt:lpstr> New Digital Literacies Possible </vt:lpstr>
      <vt:lpstr>Collection Development Priorities Transforming Through Digital Resource Possibilities &amp; Media </vt:lpstr>
      <vt:lpstr>New Genres of Digital Library Services Appearing Enabling Faculty Research  </vt:lpstr>
      <vt:lpstr>Enabling Student Research Online ETD’s Electronic Thesis and Dissertations</vt:lpstr>
      <vt:lpstr>Data Literacy and Data Research Repositories</vt:lpstr>
      <vt:lpstr>Library/University Press Scholarly Publishing  Academic Books and Scholarly Journals</vt:lpstr>
      <vt:lpstr> Faculty Library/E-Press Synergies </vt:lpstr>
      <vt:lpstr> Innovative Partnerships Faculty Divisions, the Library and Schools    </vt:lpstr>
      <vt:lpstr>Period of High Relevance for Information Literacy</vt:lpstr>
      <vt:lpstr>PowerPoint Presentation</vt:lpstr>
      <vt:lpstr>PowerPoint Presentation</vt:lpstr>
      <vt:lpstr>The Textbook is Evolving to Online Modalities Many Possibilities for Synthesis with Library Resources</vt:lpstr>
      <vt:lpstr>PowerPoint Presentation</vt:lpstr>
      <vt:lpstr>PowerPoint Presentation</vt:lpstr>
      <vt:lpstr>University Archives and Special Collections  are Going Digital and Online</vt:lpstr>
      <vt:lpstr>New Online Exhibition Possibilities</vt:lpstr>
      <vt:lpstr>Branding and Marketing the Libraries and University’s Intellectual Riches Globally</vt:lpstr>
      <vt:lpstr>PowerPoint Presentation</vt:lpstr>
      <vt:lpstr>PowerPoint Presentation</vt:lpstr>
      <vt:lpstr>Maintaining Historical Continuity  while balancing changing necessities</vt:lpstr>
      <vt:lpstr> Thank you!</vt:lpstr>
      <vt:lpstr>Evolution of the Scholarly Record Online</vt:lpstr>
      <vt:lpstr> Engagement With Faculty Research/ Special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Issues For Academic Libraries</dc:title>
  <dc:creator>Uzwyshyn, Raymond J</dc:creator>
  <cp:lastModifiedBy>Uzwyshyn, Raymond J</cp:lastModifiedBy>
  <cp:revision>52</cp:revision>
  <dcterms:created xsi:type="dcterms:W3CDTF">2018-05-23T14:22:11Z</dcterms:created>
  <dcterms:modified xsi:type="dcterms:W3CDTF">2018-05-30T14:52:25Z</dcterms:modified>
</cp:coreProperties>
</file>